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7" r:id="rId2"/>
    <p:sldId id="256" r:id="rId3"/>
    <p:sldId id="314" r:id="rId4"/>
    <p:sldId id="316" r:id="rId5"/>
    <p:sldId id="317" r:id="rId6"/>
    <p:sldId id="319" r:id="rId7"/>
    <p:sldId id="320" r:id="rId8"/>
    <p:sldId id="271" r:id="rId9"/>
    <p:sldId id="335" r:id="rId10"/>
    <p:sldId id="321" r:id="rId11"/>
    <p:sldId id="337" r:id="rId12"/>
    <p:sldId id="279" r:id="rId13"/>
    <p:sldId id="328" r:id="rId14"/>
    <p:sldId id="338" r:id="rId15"/>
    <p:sldId id="331" r:id="rId16"/>
    <p:sldId id="334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FFCC"/>
    <a:srgbClr val="9900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86188" autoAdjust="0"/>
  </p:normalViewPr>
  <p:slideViewPr>
    <p:cSldViewPr snapToGrid="0" showGuides="1">
      <p:cViewPr varScale="1">
        <p:scale>
          <a:sx n="61" d="100"/>
          <a:sy n="61" d="100"/>
        </p:scale>
        <p:origin x="-1662" y="-78"/>
      </p:cViewPr>
      <p:guideLst>
        <p:guide orient="horz" pos="214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34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8A000-B318-40BF-BE2F-607AF227C236}" type="datetimeFigureOut">
              <a:rPr lang="zh-CN" altLang="en-US" smtClean="0"/>
              <a:t>2018/3/21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C691-EE27-4297-9C05-3725E99613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59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/>
              <a:t>他们是做什么的？职业？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98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孔子弟子当中，最有钱的一个。以平等的礼仪相待。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65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458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出现在哪些区域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0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耕战（兵农合一），概念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60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布置为课前预习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4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布置为课前预习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7C691-EE27-4297-9C05-3725E996133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74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67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16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96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84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978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92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04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6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1598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0761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5" name="Rectangle 165"/>
          <p:cNvSpPr>
            <a:spLocks noChangeArrowheads="1"/>
          </p:cNvSpPr>
          <p:nvPr userDrawn="1"/>
        </p:nvSpPr>
        <p:spPr bwMode="auto">
          <a:xfrm>
            <a:off x="0" y="727075"/>
            <a:ext cx="9144000" cy="293688"/>
          </a:xfrm>
          <a:prstGeom prst="rect">
            <a:avLst/>
          </a:prstGeom>
          <a:solidFill>
            <a:srgbClr val="E6E8D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716">
            <a:off x="4819650" y="4059331"/>
            <a:ext cx="4324350" cy="2314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640">
            <a:off x="-174811" y="470559"/>
            <a:ext cx="4962525" cy="285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069">
            <a:off x="4450976" y="542925"/>
            <a:ext cx="4261037" cy="2840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" y="3670206"/>
            <a:ext cx="4343854" cy="30928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文本占位符 89091"/>
          <p:cNvSpPr>
            <a:spLocks noGrp="1" noChangeArrowheads="1"/>
          </p:cNvSpPr>
          <p:nvPr>
            <p:ph type="body" sz="half" idx="2"/>
          </p:nvPr>
        </p:nvSpPr>
        <p:spPr>
          <a:xfrm>
            <a:off x="5713325" y="744063"/>
            <a:ext cx="2972412" cy="523220"/>
          </a:xfr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宋代城市中的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</a:t>
            </a:r>
          </a:p>
        </p:txBody>
      </p:sp>
      <p:sp>
        <p:nvSpPr>
          <p:cNvPr id="89093" name="文本框 89092"/>
          <p:cNvSpPr txBox="1">
            <a:spLocks noChangeArrowheads="1"/>
          </p:cNvSpPr>
          <p:nvPr/>
        </p:nvSpPr>
        <p:spPr bwMode="auto">
          <a:xfrm>
            <a:off x="1356702" y="1672859"/>
            <a:ext cx="345445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有时间限制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4" name="文本框 89093"/>
          <p:cNvSpPr txBox="1">
            <a:spLocks noChangeArrowheads="1"/>
          </p:cNvSpPr>
          <p:nvPr/>
        </p:nvSpPr>
        <p:spPr bwMode="auto">
          <a:xfrm>
            <a:off x="1345616" y="2891107"/>
            <a:ext cx="3454454" cy="830997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县治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以上的城市才设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城中有特定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位置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5" name="文本框 89094"/>
          <p:cNvSpPr txBox="1">
            <a:spLocks noChangeArrowheads="1"/>
          </p:cNvSpPr>
          <p:nvPr/>
        </p:nvSpPr>
        <p:spPr bwMode="auto">
          <a:xfrm>
            <a:off x="1347259" y="4414951"/>
            <a:ext cx="3454455" cy="830997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受官府严格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控制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民居隔开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//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坊市制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096" name="文本框 89095"/>
          <p:cNvSpPr txBox="1">
            <a:spLocks noChangeArrowheads="1"/>
          </p:cNvSpPr>
          <p:nvPr/>
        </p:nvSpPr>
        <p:spPr bwMode="auto">
          <a:xfrm>
            <a:off x="5748456" y="1503036"/>
            <a:ext cx="2937281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打破时间的限制</a:t>
            </a:r>
          </a:p>
          <a:p>
            <a:pPr algn="ctr"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（夜市、晓市）</a:t>
            </a:r>
          </a:p>
        </p:txBody>
      </p:sp>
      <p:sp>
        <p:nvSpPr>
          <p:cNvPr id="89097" name="文本框 89096"/>
          <p:cNvSpPr txBox="1">
            <a:spLocks noChangeArrowheads="1"/>
          </p:cNvSpPr>
          <p:nvPr/>
        </p:nvSpPr>
        <p:spPr bwMode="auto">
          <a:xfrm>
            <a:off x="5779451" y="3080890"/>
            <a:ext cx="2937281" cy="461665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1pPr>
            <a:lvl2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chemeClr val="tx1"/>
                </a:solidFill>
                <a:latin typeface="楷体_GB2312" pitchFamily="49" charset="-122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出现街市、草市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100" name="直接连接符 89099"/>
          <p:cNvSpPr>
            <a:spLocks noChangeShapeType="1"/>
          </p:cNvSpPr>
          <p:nvPr/>
        </p:nvSpPr>
        <p:spPr bwMode="auto">
          <a:xfrm flipV="1">
            <a:off x="4840368" y="1918534"/>
            <a:ext cx="8851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102" name="矩形 89101"/>
          <p:cNvSpPr>
            <a:spLocks noChangeArrowheads="1"/>
          </p:cNvSpPr>
          <p:nvPr/>
        </p:nvSpPr>
        <p:spPr bwMode="auto">
          <a:xfrm>
            <a:off x="5748457" y="4414951"/>
            <a:ext cx="2937280" cy="830997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坊市界限不复存在</a:t>
            </a:r>
          </a:p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受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官府的监控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104" name="矩形 89103"/>
          <p:cNvSpPr>
            <a:spLocks noChangeArrowheads="1"/>
          </p:cNvSpPr>
          <p:nvPr/>
        </p:nvSpPr>
        <p:spPr bwMode="auto">
          <a:xfrm>
            <a:off x="1347259" y="5851913"/>
            <a:ext cx="3454454" cy="461665"/>
          </a:xfrm>
          <a:prstGeom prst="rect">
            <a:avLst/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政治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中心、军事重镇</a:t>
            </a:r>
          </a:p>
        </p:txBody>
      </p:sp>
      <p:sp>
        <p:nvSpPr>
          <p:cNvPr id="89105" name="矩形 89104"/>
          <p:cNvSpPr>
            <a:spLocks noChangeArrowheads="1"/>
          </p:cNvSpPr>
          <p:nvPr/>
        </p:nvSpPr>
        <p:spPr bwMode="auto">
          <a:xfrm>
            <a:off x="5748456" y="5851913"/>
            <a:ext cx="2937281" cy="461665"/>
          </a:xfrm>
          <a:prstGeom prst="rect">
            <a:avLst/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经济功能增强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650" y="3044995"/>
            <a:ext cx="90601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txBody>
          <a:bodyPr wrap="none" anchor="ctr">
            <a:spAutoFit/>
          </a:bodyPr>
          <a:lstStyle/>
          <a:p>
            <a:pPr lvl="0" algn="ctr"/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  <a:endParaRPr lang="en-US" altLang="zh-CN" sz="2800" b="1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650" y="4568839"/>
            <a:ext cx="90601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txBody>
          <a:bodyPr wrap="none" anchor="ctr">
            <a:spAutoFit/>
          </a:bodyPr>
          <a:lstStyle/>
          <a:p>
            <a:pPr lvl="0" algn="ctr"/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管理</a:t>
            </a:r>
            <a:endParaRPr lang="en-US" altLang="zh-CN" sz="2800" b="1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650" y="5605692"/>
            <a:ext cx="906017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  <a:prstDash val="dash"/>
          </a:ln>
        </p:spPr>
        <p:txBody>
          <a:bodyPr wrap="none" anchor="ctr">
            <a:spAutoFit/>
          </a:bodyPr>
          <a:lstStyle/>
          <a:p>
            <a:pPr lvl="0" algn="ctr"/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城市</a:t>
            </a:r>
            <a:endParaRPr lang="en-US" altLang="zh-CN" sz="2800" b="1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algn="ctr"/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职能</a:t>
            </a:r>
            <a:endParaRPr lang="zh-CN" altLang="en-US" sz="2800" b="1" kern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45616" y="744063"/>
            <a:ext cx="3509360" cy="523220"/>
          </a:xfrm>
          <a:prstGeom prst="rect">
            <a:avLst/>
          </a:prstGeom>
          <a:solidFill>
            <a:schemeClr val="bg1"/>
          </a:solidFill>
          <a:ln w="38100">
            <a:noFill/>
            <a:prstDash val="dash"/>
          </a:ln>
        </p:spPr>
        <p:txBody>
          <a:bodyPr wrap="square">
            <a:spAutoFit/>
          </a:bodyPr>
          <a:lstStyle/>
          <a:p>
            <a:pPr marL="342900" lvl="0" indent="-342900" algn="ctr"/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周至</a:t>
            </a:r>
            <a:r>
              <a:rPr lang="zh-CN" altLang="en-US" sz="2800" b="1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唐代城市中的</a:t>
            </a:r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</a:t>
            </a:r>
          </a:p>
        </p:txBody>
      </p:sp>
      <p:sp>
        <p:nvSpPr>
          <p:cNvPr id="37" name="矩形 36"/>
          <p:cNvSpPr/>
          <p:nvPr/>
        </p:nvSpPr>
        <p:spPr>
          <a:xfrm>
            <a:off x="285650" y="1656924"/>
            <a:ext cx="90601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txBody>
          <a:bodyPr wrap="none" anchor="ctr">
            <a:spAutoFit/>
          </a:bodyPr>
          <a:lstStyle/>
          <a:p>
            <a:pPr lvl="0" algn="ctr"/>
            <a:r>
              <a:rPr lang="zh-CN" altLang="en-US" sz="2800" b="1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endParaRPr lang="en-US" altLang="zh-CN" sz="2800" b="1" kern="0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直接连接符 38"/>
          <p:cNvSpPr>
            <a:spLocks noChangeShapeType="1"/>
          </p:cNvSpPr>
          <p:nvPr/>
        </p:nvSpPr>
        <p:spPr bwMode="auto">
          <a:xfrm flipV="1">
            <a:off x="4848208" y="4830449"/>
            <a:ext cx="8851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直接连接符 39"/>
          <p:cNvSpPr>
            <a:spLocks noChangeShapeType="1"/>
          </p:cNvSpPr>
          <p:nvPr/>
        </p:nvSpPr>
        <p:spPr bwMode="auto">
          <a:xfrm flipV="1">
            <a:off x="4854976" y="3301183"/>
            <a:ext cx="8851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直接连接符 40"/>
          <p:cNvSpPr>
            <a:spLocks noChangeShapeType="1"/>
          </p:cNvSpPr>
          <p:nvPr/>
        </p:nvSpPr>
        <p:spPr bwMode="auto">
          <a:xfrm flipV="1">
            <a:off x="4854976" y="6082745"/>
            <a:ext cx="8851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0594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  <p:bldP spid="89095" grpId="0" animBg="1"/>
      <p:bldP spid="89096" grpId="0" animBg="1"/>
      <p:bldP spid="89097" grpId="0" animBg="1"/>
      <p:bldP spid="89102" grpId="0" animBg="1"/>
      <p:bldP spid="89104" grpId="0" animBg="1"/>
      <p:bldP spid="891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0183"/>
            <a:ext cx="3657600" cy="59480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0642" y="670184"/>
            <a:ext cx="5273358" cy="5963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8128"/>
            <a:ext cx="1828799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唐宋时期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0774" y="48130"/>
            <a:ext cx="1668377" cy="5232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明清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19087" y="48128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沿海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港口地区</a:t>
            </a:r>
            <a:endParaRPr lang="zh-CN" altLang="en-US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5193" y="40108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工商业发达地区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4744528" y="3408363"/>
            <a:ext cx="2432649" cy="2112543"/>
          </a:xfrm>
          <a:prstGeom prst="roundRect">
            <a:avLst/>
          </a:prstGeom>
          <a:noFill/>
          <a:ln w="1143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5960852" y="852068"/>
            <a:ext cx="2815363" cy="2112543"/>
          </a:xfrm>
          <a:prstGeom prst="roundRect">
            <a:avLst/>
          </a:prstGeom>
          <a:noFill/>
          <a:ln w="1143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8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28" y="4769345"/>
            <a:ext cx="3419666" cy="95410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商业不稳定性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商人流动性大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28" y="1129926"/>
            <a:ext cx="3419666" cy="95410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强调耕战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加强中央集权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 flipV="1">
            <a:off x="4049561" y="3939050"/>
            <a:ext cx="0" cy="80855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>
            <a:off x="4049561" y="2084033"/>
            <a:ext cx="0" cy="10839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矩形 17"/>
          <p:cNvSpPr/>
          <p:nvPr/>
        </p:nvSpPr>
        <p:spPr>
          <a:xfrm>
            <a:off x="2912045" y="3194826"/>
            <a:ext cx="2242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重农抑商</a:t>
            </a:r>
            <a:endParaRPr lang="zh-CN" alt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0" y="3939050"/>
            <a:ext cx="2056047" cy="202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22" y="1000078"/>
            <a:ext cx="1844298" cy="2167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5557915" y="3194826"/>
            <a:ext cx="3276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重视农业、以农为本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限制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工商业的发展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0576" y="1287718"/>
            <a:ext cx="2869377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战国时期（秦国）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576" y="2526721"/>
            <a:ext cx="2869377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汉朝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7961" y="1258461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7961" y="2523390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8336" y="2523388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0576" y="3619997"/>
            <a:ext cx="2869377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唐朝中期之后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（至宋代）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7961" y="3812866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4046" y="3812866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55619" y="3258868"/>
            <a:ext cx="3782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生产力发展，商品经济发达，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统治者比较开明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，鼓励对外贸易，实行官商分利的政策。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575" y="5122018"/>
            <a:ext cx="2869377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明清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961" y="5122018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内容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3403" y="5122019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8337" y="5122017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影响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5554" y="2523389"/>
            <a:ext cx="8002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58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0680" y="92486"/>
            <a:ext cx="8443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CC00CC"/>
                </a:solidFill>
                <a:cs typeface="Times New Roman" pitchFamily="18" charset="0"/>
              </a:defRPr>
            </a:lvl1pPr>
            <a:lvl2pPr>
              <a:defRPr>
                <a:latin typeface="Arial" charset="0"/>
              </a:defRPr>
            </a:lvl2pPr>
            <a:lvl3pPr>
              <a:defRPr>
                <a:latin typeface="Arial" charset="0"/>
              </a:defRPr>
            </a:lvl3pPr>
            <a:lvl4pPr>
              <a:defRPr>
                <a:latin typeface="Arial" charset="0"/>
              </a:defRPr>
            </a:lvl4pPr>
            <a:lvl5pPr>
              <a:defRPr>
                <a:latin typeface="Arial" charset="0"/>
              </a:defRPr>
            </a:lvl5pPr>
            <a:lvl6pPr>
              <a:defRPr>
                <a:latin typeface="Arial" charset="0"/>
              </a:defRPr>
            </a:lvl6pPr>
            <a:lvl7pPr>
              <a:defRPr>
                <a:latin typeface="Arial" charset="0"/>
              </a:defRPr>
            </a:lvl7pPr>
            <a:lvl8pPr>
              <a:defRPr>
                <a:latin typeface="Arial" charset="0"/>
              </a:defRPr>
            </a:lvl8pPr>
            <a:lvl9pPr>
              <a:defRPr>
                <a:latin typeface="Arial" charset="0"/>
              </a:defRPr>
            </a:lvl9pPr>
          </a:lstStyle>
          <a:p>
            <a:r>
              <a:rPr lang="zh-CN" altLang="en-US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统治者</a:t>
            </a:r>
            <a:r>
              <a:rPr lang="zh-CN" altLang="en-US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高度重视农业的原因是什么？</a:t>
            </a:r>
          </a:p>
        </p:txBody>
      </p:sp>
      <p:sp>
        <p:nvSpPr>
          <p:cNvPr id="21" name="Text Box 4" descr="再生纸"/>
          <p:cNvSpPr txBox="1">
            <a:spLocks noChangeArrowheads="1"/>
          </p:cNvSpPr>
          <p:nvPr/>
        </p:nvSpPr>
        <p:spPr bwMode="auto">
          <a:xfrm>
            <a:off x="406671" y="1207563"/>
            <a:ext cx="3932864" cy="50783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国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不农</a:t>
            </a:r>
            <a:r>
              <a:rPr kumimoji="0"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，则与诸侯争权不能自持（自保）也，则众力不足也。故诸侯挠其弱，乘其衰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圣人知治国之要，故令民归心于农。归心于农则民朴而可正（治理）也，纷纷则易使也，信可以守战也。 </a:t>
            </a:r>
          </a:p>
          <a:p>
            <a:pPr lvl="0" algn="r">
              <a:lnSpc>
                <a:spcPct val="150000"/>
              </a:lnSpc>
            </a:pPr>
            <a:r>
              <a:rPr kumimoji="0"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商君书</a:t>
            </a:r>
            <a:r>
              <a:rPr kumimoji="0"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农战</a:t>
            </a:r>
            <a:r>
              <a:rPr kumimoji="0"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27" name="Text Box 4" descr="再生纸"/>
          <p:cNvSpPr txBox="1">
            <a:spLocks noChangeArrowheads="1"/>
          </p:cNvSpPr>
          <p:nvPr/>
        </p:nvSpPr>
        <p:spPr bwMode="auto">
          <a:xfrm>
            <a:off x="4758165" y="1207563"/>
            <a:ext cx="3932864" cy="50783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kumimoji="0"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清雍正帝</a:t>
            </a: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）“朕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观四民之业，士之外，农为最贵，凡士农工商贾，皆赖食于农，故农为天下之本务，而工商皆其末也</a:t>
            </a: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kumimoji="0"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市肆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之中多一工作之人</a:t>
            </a:r>
            <a:r>
              <a:rPr kumimoji="0"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即田亩之中少耕稼一人。</a:t>
            </a: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kumimoji="0"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r">
              <a:lnSpc>
                <a:spcPct val="150000"/>
              </a:lnSpc>
            </a:pPr>
            <a:r>
              <a:rPr kumimoji="0"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kumimoji="0"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世宗实录</a:t>
            </a:r>
            <a:r>
              <a:rPr kumimoji="0"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kumimoji="0"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 bwMode="auto">
          <a:xfrm>
            <a:off x="3588589" y="3933645"/>
            <a:ext cx="56934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>
            <a:off x="583721" y="4517366"/>
            <a:ext cx="357421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>
            <a:off x="4902985" y="3408363"/>
            <a:ext cx="37535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连接符 30"/>
          <p:cNvCxnSpPr/>
          <p:nvPr/>
        </p:nvCxnSpPr>
        <p:spPr bwMode="auto">
          <a:xfrm>
            <a:off x="4847828" y="3960794"/>
            <a:ext cx="263785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89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245" y="2435978"/>
            <a:ext cx="8094366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农为本的自然经济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农耕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的经济基础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，农业生产直接关系着国家的兴衰存亡。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623" y="1448635"/>
            <a:ext cx="634019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统治者实行重农抑商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政策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的原因：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8646" y="3861161"/>
            <a:ext cx="8169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①农业的发展与稳定，有利于政府</a:t>
            </a:r>
            <a:r>
              <a:rPr lang="zh-CN" altLang="en-US" sz="28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徭役赋税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的征收；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8646" y="4625201"/>
            <a:ext cx="8169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②把农民束缚在土地上，有利于稳定社会秩序，</a:t>
            </a:r>
            <a:r>
              <a:rPr lang="zh-CN" altLang="en-US" sz="2800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巩固封建统治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061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22530"/>
          <p:cNvSpPr txBox="1">
            <a:spLocks noChangeArrowheads="1"/>
          </p:cNvSpPr>
          <p:nvPr/>
        </p:nvSpPr>
        <p:spPr bwMode="auto">
          <a:xfrm>
            <a:off x="311670" y="31932"/>
            <a:ext cx="3877985" cy="584775"/>
          </a:xfrm>
          <a:prstGeom prst="rect">
            <a:avLst/>
          </a:prstGeom>
          <a:solidFill>
            <a:srgbClr val="FFFF00"/>
          </a:solidFill>
          <a:ex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评价重农抑商政策：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162" y="1498984"/>
            <a:ext cx="2396798" cy="9541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战国时期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（秦国）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162" y="2920713"/>
            <a:ext cx="2396798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汉朝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162" y="3911555"/>
            <a:ext cx="2396798" cy="9541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唐朝中期之后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（至宋代）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161" y="5333284"/>
            <a:ext cx="2396798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明清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8475" y="1745204"/>
            <a:ext cx="4037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强调耕战，加强中央集权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8475" y="2852057"/>
            <a:ext cx="5520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有效避免了因商人非法牟利对恢复社会经济造成的阻碍。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8475" y="5410228"/>
            <a:ext cx="372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阻碍新经济因素的成长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0" name="矩形 22529"/>
          <p:cNvSpPr>
            <a:spLocks noChangeArrowheads="1"/>
          </p:cNvSpPr>
          <p:nvPr/>
        </p:nvSpPr>
        <p:spPr bwMode="auto">
          <a:xfrm>
            <a:off x="1005549" y="3976878"/>
            <a:ext cx="7109757" cy="1631216"/>
          </a:xfrm>
          <a:prstGeom prst="rect">
            <a:avLst/>
          </a:prstGeom>
          <a:solidFill>
            <a:schemeClr val="accent3">
              <a:lumMod val="95000"/>
            </a:schemeClr>
          </a:solidFill>
          <a:extLst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(2</a:t>
            </a:r>
            <a:r>
              <a:rPr 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明清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时期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，它阻碍了新经济因素的成长，不利于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资本主义萌芽的成长和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发展，成为导致中国落后于世界工业文明潮流的重要原因。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2" name="矩形 22531"/>
          <p:cNvSpPr>
            <a:spLocks noChangeArrowheads="1"/>
          </p:cNvSpPr>
          <p:nvPr/>
        </p:nvSpPr>
        <p:spPr bwMode="auto">
          <a:xfrm>
            <a:off x="1005550" y="1551107"/>
            <a:ext cx="7109757" cy="1631216"/>
          </a:xfrm>
          <a:prstGeom prst="rect">
            <a:avLst/>
          </a:prstGeom>
          <a:solidFill>
            <a:schemeClr val="accent3">
              <a:lumMod val="95000"/>
            </a:schemeClr>
          </a:solidFill>
          <a:extLst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这一政策在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封建社会初期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，对于促进社会经济的发展，巩固新兴地主政权，起了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积极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作用。</a:t>
            </a: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115878" y="4974956"/>
            <a:ext cx="5331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2396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  <p:bldP spid="10" grpId="0"/>
      <p:bldP spid="11" grpId="0"/>
      <p:bldP spid="22530" grpId="0" animBg="1"/>
      <p:bldP spid="22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5989" y="2998704"/>
            <a:ext cx="2339102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■</a:t>
            </a:r>
            <a:r>
              <a:rPr lang="zh-CN" altLang="en-US" sz="2400" dirty="0"/>
              <a:t>商业的发展</a:t>
            </a:r>
          </a:p>
          <a:p>
            <a:pPr>
              <a:lnSpc>
                <a:spcPct val="130000"/>
              </a:lnSpc>
            </a:pPr>
            <a:r>
              <a:rPr lang="zh-CN" altLang="en-US" sz="2400" dirty="0" smtClean="0"/>
              <a:t>■城市的繁荣</a:t>
            </a:r>
            <a:endParaRPr lang="zh-CN" altLang="en-US" sz="2400" dirty="0"/>
          </a:p>
          <a:p>
            <a:pPr>
              <a:lnSpc>
                <a:spcPct val="130000"/>
              </a:lnSpc>
            </a:pPr>
            <a:r>
              <a:rPr lang="zh-CN" altLang="en-US" sz="2400" dirty="0"/>
              <a:t>■“重农抑</a:t>
            </a:r>
            <a:r>
              <a:rPr lang="zh-CN" altLang="en-US" sz="2400" dirty="0" smtClean="0"/>
              <a:t>商”</a:t>
            </a:r>
            <a:endParaRPr lang="zh-CN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626561" y="1343182"/>
            <a:ext cx="613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 农耕时代的商业与城市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5906" y="5008693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重点：古代中国城市的发展变化；重农抑商政策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5906" y="5569711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难点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：重农抑商政策</a:t>
            </a:r>
            <a:r>
              <a:rPr lang="en-US" altLang="zh-CN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原因、评价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ongbe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3"/>
          <a:stretch>
            <a:fillRect/>
          </a:stretch>
        </p:blipFill>
        <p:spPr bwMode="auto">
          <a:xfrm>
            <a:off x="908561" y="3030538"/>
            <a:ext cx="2900149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未标题-1 拷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83" y="2514600"/>
            <a:ext cx="2274627" cy="17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未标题-1456 拷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97" y="2514600"/>
            <a:ext cx="1137313" cy="17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77643" y="5102736"/>
            <a:ext cx="1731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商朝的贝币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01324" y="6199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1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04" y="3515275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官府控制下的手工业者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8880" y="406290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官商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432" y="4610538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由官府提供原料、衣食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9645" y="5583527"/>
            <a:ext cx="760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在官府的控制下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工作，世代沿袭，专为官府和贵族服务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9141" y="1444396"/>
            <a:ext cx="1210588" cy="1323439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工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5298" y="1444396"/>
            <a:ext cx="1210588" cy="1323439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商</a:t>
            </a:r>
            <a:endParaRPr lang="zh-CN" altLang="en-US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8408" y="1444395"/>
            <a:ext cx="2236510" cy="1323439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  <p:txBody>
          <a:bodyPr wrap="none" anchor="t">
            <a:spAutoFit/>
          </a:bodyPr>
          <a:lstStyle/>
          <a:p>
            <a:pPr lvl="0" algn="ctr"/>
            <a:r>
              <a:rPr lang="zh-CN" altLang="en-US" sz="80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食官</a:t>
            </a:r>
            <a:endParaRPr lang="zh-CN" altLang="en-US" sz="80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4" name="直接连接符 13"/>
          <p:cNvCxnSpPr>
            <a:stCxn id="8" idx="2"/>
            <a:endCxn id="3" idx="0"/>
          </p:cNvCxnSpPr>
          <p:nvPr/>
        </p:nvCxnSpPr>
        <p:spPr bwMode="auto">
          <a:xfrm>
            <a:off x="1814435" y="2767835"/>
            <a:ext cx="0" cy="7474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>
            <a:endCxn id="4" idx="0"/>
          </p:cNvCxnSpPr>
          <p:nvPr/>
        </p:nvCxnSpPr>
        <p:spPr bwMode="auto">
          <a:xfrm>
            <a:off x="4450592" y="2767835"/>
            <a:ext cx="1" cy="129507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>
            <a:endCxn id="5" idx="0"/>
          </p:cNvCxnSpPr>
          <p:nvPr/>
        </p:nvCxnSpPr>
        <p:spPr bwMode="auto">
          <a:xfrm>
            <a:off x="7326663" y="2867739"/>
            <a:ext cx="0" cy="174279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831804" y="6199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②周朝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210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09269" y="1804972"/>
            <a:ext cx="4572000" cy="3222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卫国（春秋时期）大商人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子贡，“结驷连骑，束帛之币，以聘享诸侯，所至，国君无不分庭与之抗礼”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史记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货殖列传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9" y="1696474"/>
            <a:ext cx="3790118" cy="372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138780" y="6199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③春秋战国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6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3762" y="6199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④隋唐时期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36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06905" y="5790745"/>
            <a:ext cx="31121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dirty="0" smtClean="0"/>
              <a:t>“</a:t>
            </a:r>
            <a:r>
              <a:rPr lang="zh-CN" altLang="en-US" dirty="0" smtClean="0"/>
              <a:t>交子”</a:t>
            </a:r>
            <a:endParaRPr lang="en-US" altLang="zh-CN" dirty="0" smtClean="0"/>
          </a:p>
          <a:p>
            <a:r>
              <a:rPr lang="zh-CN" altLang="en-US" dirty="0" smtClean="0"/>
              <a:t>世界上最早</a:t>
            </a:r>
            <a:r>
              <a:rPr lang="zh-CN" altLang="en-US" dirty="0"/>
              <a:t>的纸币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798" y="5973308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南宋“会子”纸币</a:t>
            </a:r>
          </a:p>
        </p:txBody>
      </p:sp>
      <p:pic>
        <p:nvPicPr>
          <p:cNvPr id="5" name="Picture 6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6" y="1066345"/>
            <a:ext cx="2832100" cy="469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3300"/>
                  </a:outerShdw>
                </a:effectLst>
              </a14:hiddenEffects>
            </a:ext>
          </a:extLst>
        </p:spPr>
      </p:pic>
      <p:pic>
        <p:nvPicPr>
          <p:cNvPr id="6" name="Picture 7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48" y="1066345"/>
            <a:ext cx="328295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330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63316" y="6199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⑤宋代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7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89" y="1353402"/>
            <a:ext cx="3998913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9789" y="3831492"/>
            <a:ext cx="3998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kumimoji="0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平遥</a:t>
            </a:r>
            <a:r>
              <a:rPr kumimoji="0"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古城</a:t>
            </a:r>
            <a:endParaRPr kumimoji="0"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9812" y="6199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⑥明清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52591"/>
            <a:ext cx="4191000" cy="2857500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0" y="6010091"/>
            <a:ext cx="419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kumimoji="0"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白银</a:t>
            </a:r>
            <a:endParaRPr kumimoji="0"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3313"/>
          <p:cNvSpPr txBox="1">
            <a:spLocks noChangeArrowheads="1"/>
          </p:cNvSpPr>
          <p:nvPr/>
        </p:nvSpPr>
        <p:spPr bwMode="auto">
          <a:xfrm>
            <a:off x="831028" y="3765787"/>
            <a:ext cx="1210588" cy="1323439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80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13314"/>
          <p:cNvSpPr txBox="1">
            <a:spLocks noChangeArrowheads="1"/>
          </p:cNvSpPr>
          <p:nvPr/>
        </p:nvSpPr>
        <p:spPr bwMode="auto">
          <a:xfrm>
            <a:off x="109763" y="5096075"/>
            <a:ext cx="27002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sz="2800" dirty="0"/>
              <a:t>商品交换的</a:t>
            </a:r>
            <a:r>
              <a:rPr lang="zh-CN" altLang="en-US" sz="2800" dirty="0" smtClean="0"/>
              <a:t>场所</a:t>
            </a:r>
            <a:endParaRPr lang="en-US" sz="280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48" y="42204"/>
            <a:ext cx="6186952" cy="67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4051495" y="3052689"/>
            <a:ext cx="942536" cy="942536"/>
          </a:xfrm>
          <a:prstGeom prst="rect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045570" y="3052689"/>
            <a:ext cx="942536" cy="942536"/>
          </a:xfrm>
          <a:prstGeom prst="rect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1028" y="1654703"/>
            <a:ext cx="1210588" cy="1323439"/>
          </a:xfrm>
          <a:prstGeom prst="rect">
            <a:avLst/>
          </a:prstGeom>
          <a:ln w="38100">
            <a:solidFill>
              <a:srgbClr val="0070C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zh-CN" altLang="en-US" sz="8000" dirty="0">
                <a:solidFill>
                  <a:srgbClr val="0070C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城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3123029" y="239152"/>
            <a:ext cx="5809958" cy="6358596"/>
          </a:xfrm>
          <a:prstGeom prst="rect">
            <a:avLst/>
          </a:prstGeom>
          <a:noFill/>
          <a:ln w="1174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553" y="245828"/>
            <a:ext cx="2813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为了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防卫，并且用城墙等围起来的地区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76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ppt母版no left">
  <a:themeElements>
    <a:clrScheme name="ppt母版no lef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t母版no left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ppt母版no lef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母版no lef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母版no lef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ppt母版no left</Template>
  <TotalTime>1789</TotalTime>
  <Words>695</Words>
  <Application>Microsoft Office PowerPoint</Application>
  <PresentationFormat>全屏显示(4:3)</PresentationFormat>
  <Paragraphs>111</Paragraphs>
  <Slides>16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ppt母版no left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Yiduiyi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Bojin</dc:creator>
  <cp:lastModifiedBy>fytx</cp:lastModifiedBy>
  <cp:revision>155</cp:revision>
  <cp:lastPrinted>1601-01-01T00:00:00Z</cp:lastPrinted>
  <dcterms:created xsi:type="dcterms:W3CDTF">1601-01-01T00:00:00Z</dcterms:created>
  <dcterms:modified xsi:type="dcterms:W3CDTF">2018-03-21T06:44:01Z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